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6" r:id="rId1"/>
  </p:sldMasterIdLst>
  <p:notesMasterIdLst>
    <p:notesMasterId r:id="rId7"/>
  </p:notesMasterIdLst>
  <p:sldIdLst>
    <p:sldId id="256" r:id="rId2"/>
    <p:sldId id="257" r:id="rId3"/>
    <p:sldId id="258" r:id="rId4"/>
    <p:sldId id="259" r:id="rId5"/>
    <p:sldId id="260" r:id="rId6"/>
  </p:sldIdLst>
  <p:sldSz cx="6858000" cy="9906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ang, Tiangen (NIH/NCI) [F]" initials="CT([" lastIdx="1" clrIdx="0">
    <p:extLst>
      <p:ext uri="{19B8F6BF-5375-455C-9EA6-DF929625EA0E}">
        <p15:presenceInfo xmlns:p15="http://schemas.microsoft.com/office/powerpoint/2012/main" userId="S::changt7@nih.gov::068d31b7-40e5-4950-ad93-45e116d81ec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333333"/>
    <a:srgbClr val="238B22"/>
    <a:srgbClr val="B32221"/>
    <a:srgbClr val="EEE8E1"/>
    <a:srgbClr val="0432FF"/>
    <a:srgbClr val="172CC7"/>
    <a:srgbClr val="EEADDA"/>
    <a:srgbClr val="C5E9EF"/>
    <a:srgbClr val="C80000"/>
    <a:srgbClr val="FBE5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100" autoAdjust="0"/>
    <p:restoredTop sz="96646" autoAdjust="0"/>
  </p:normalViewPr>
  <p:slideViewPr>
    <p:cSldViewPr snapToGrid="0">
      <p:cViewPr varScale="1">
        <p:scale>
          <a:sx n="89" d="100"/>
          <a:sy n="89" d="100"/>
        </p:scale>
        <p:origin x="3688" y="168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5CF6A7-BC62-48E7-BB8D-1F822606BBD3}" type="datetimeFigureOut">
              <a:rPr lang="en-US" smtClean="0"/>
              <a:t>7/18/23</a:t>
            </a:fld>
            <a:endParaRPr 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2360613" y="1143000"/>
            <a:ext cx="21367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BC0B3C-60AB-4F21-888B-813957B22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3688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360613" y="1143000"/>
            <a:ext cx="213677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 dirty="0"/>
              <a:t>Hi everyone, today I will present our recent work on predict pan-cancer ICB response using machine learning.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BC0B3C-60AB-4F21-888B-813957B2285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8805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360613" y="1143000"/>
            <a:ext cx="213677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 dirty="0"/>
              <a:t>Hi everyone, today I will present our recent work on predict pan-cancer ICB response using machine learning.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BC0B3C-60AB-4F21-888B-813957B2285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9922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360613" y="1143000"/>
            <a:ext cx="213677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 dirty="0"/>
              <a:t>Hi everyone, today I will present our recent work on predict pan-cancer ICB response using machine learning.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BC0B3C-60AB-4F21-888B-813957B2285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4560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360613" y="1143000"/>
            <a:ext cx="213677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 dirty="0"/>
              <a:t>Hi everyone, today I will present our recent work on predict pan-cancer ICB response using machine learning.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BC0B3C-60AB-4F21-888B-813957B2285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76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360613" y="1143000"/>
            <a:ext cx="213677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 dirty="0"/>
              <a:t>Hi everyone, today I will present our recent work on predict pan-cancer ICB response using machine learning.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BC0B3C-60AB-4F21-888B-813957B2285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0297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734A2-37A3-432A-B91B-C57F6C6AADF7}" type="datetime1">
              <a:rPr lang="en-US" smtClean="0"/>
              <a:t>7/18/23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9837-3143-44FA-94C6-B5220B2658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048799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734A2-37A3-432A-B91B-C57F6C6AADF7}" type="datetime1">
              <a:rPr lang="en-US" smtClean="0"/>
              <a:t>7/18/23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9837-3143-44FA-94C6-B5220B2658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248990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734A2-37A3-432A-B91B-C57F6C6AADF7}" type="datetime1">
              <a:rPr lang="en-US" smtClean="0"/>
              <a:t>7/18/23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9837-3143-44FA-94C6-B5220B2658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282217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734A2-37A3-432A-B91B-C57F6C6AADF7}" type="datetime1">
              <a:rPr lang="en-US" smtClean="0"/>
              <a:t>7/18/23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9837-3143-44FA-94C6-B5220B2658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07988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734A2-37A3-432A-B91B-C57F6C6AADF7}" type="datetime1">
              <a:rPr lang="en-US" smtClean="0"/>
              <a:t>7/18/23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9837-3143-44FA-94C6-B5220B2658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794204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734A2-37A3-432A-B91B-C57F6C6AADF7}" type="datetime1">
              <a:rPr lang="en-US" smtClean="0"/>
              <a:t>7/18/23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9837-3143-44FA-94C6-B5220B2658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932447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734A2-37A3-432A-B91B-C57F6C6AADF7}" type="datetime1">
              <a:rPr lang="en-US" smtClean="0"/>
              <a:t>7/18/23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9837-3143-44FA-94C6-B5220B2658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166899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734A2-37A3-432A-B91B-C57F6C6AADF7}" type="datetime1">
              <a:rPr lang="en-US" smtClean="0"/>
              <a:t>7/18/23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9837-3143-44FA-94C6-B5220B2658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591451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734A2-37A3-432A-B91B-C57F6C6AADF7}" type="datetime1">
              <a:rPr lang="en-US" smtClean="0"/>
              <a:t>7/18/23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9837-3143-44FA-94C6-B5220B2658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498478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734A2-37A3-432A-B91B-C57F6C6AADF7}" type="datetime1">
              <a:rPr lang="en-US" smtClean="0"/>
              <a:t>7/18/23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9837-3143-44FA-94C6-B5220B2658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5576375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734A2-37A3-432A-B91B-C57F6C6AADF7}" type="datetime1">
              <a:rPr lang="en-US" smtClean="0"/>
              <a:t>7/18/23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9837-3143-44FA-94C6-B5220B2658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069592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3734A2-37A3-432A-B91B-C57F6C6AADF7}" type="datetime1">
              <a:rPr lang="en-US" smtClean="0"/>
              <a:t>7/18/23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169837-3143-44FA-94C6-B5220B2658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273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emf"/><Relationship Id="rId13" Type="http://schemas.openxmlformats.org/officeDocument/2006/relationships/image" Target="../media/image11.emf"/><Relationship Id="rId3" Type="http://schemas.openxmlformats.org/officeDocument/2006/relationships/image" Target="../media/image1.emf"/><Relationship Id="rId7" Type="http://schemas.openxmlformats.org/officeDocument/2006/relationships/image" Target="../media/image5.emf"/><Relationship Id="rId12" Type="http://schemas.openxmlformats.org/officeDocument/2006/relationships/image" Target="../media/image10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emf"/><Relationship Id="rId11" Type="http://schemas.openxmlformats.org/officeDocument/2006/relationships/image" Target="../media/image9.emf"/><Relationship Id="rId5" Type="http://schemas.openxmlformats.org/officeDocument/2006/relationships/image" Target="../media/image3.emf"/><Relationship Id="rId15" Type="http://schemas.openxmlformats.org/officeDocument/2006/relationships/image" Target="../media/image13.emf"/><Relationship Id="rId10" Type="http://schemas.openxmlformats.org/officeDocument/2006/relationships/image" Target="../media/image8.emf"/><Relationship Id="rId4" Type="http://schemas.openxmlformats.org/officeDocument/2006/relationships/image" Target="../media/image2.emf"/><Relationship Id="rId9" Type="http://schemas.openxmlformats.org/officeDocument/2006/relationships/image" Target="../media/image7.emf"/><Relationship Id="rId1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Picture 110">
            <a:extLst>
              <a:ext uri="{FF2B5EF4-FFF2-40B4-BE49-F238E27FC236}">
                <a16:creationId xmlns:a16="http://schemas.microsoft.com/office/drawing/2014/main" id="{B1DD21CB-A5C8-C949-9E70-9998DF50F8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4984" y="4135511"/>
            <a:ext cx="1371600" cy="1371600"/>
          </a:xfrm>
          <a:prstGeom prst="rect">
            <a:avLst/>
          </a:prstGeom>
        </p:spPr>
      </p:pic>
      <p:pic>
        <p:nvPicPr>
          <p:cNvPr id="109" name="Picture 108">
            <a:extLst>
              <a:ext uri="{FF2B5EF4-FFF2-40B4-BE49-F238E27FC236}">
                <a16:creationId xmlns:a16="http://schemas.microsoft.com/office/drawing/2014/main" id="{A5F53315-A21E-9FCE-D5C9-E97456A1DC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552" y="4135511"/>
            <a:ext cx="1371600" cy="1371600"/>
          </a:xfrm>
          <a:prstGeom prst="rect">
            <a:avLst/>
          </a:prstGeom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ACACC7D6-151F-E296-4501-4D57E94F4F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87" y="4135511"/>
            <a:ext cx="1371600" cy="1371600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7A50B462-FEFC-7956-5503-21239B486EC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20" y="2214827"/>
            <a:ext cx="1371600" cy="1371600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EF72D30E-0EA4-C96C-EAF5-A962632A685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552" y="2214827"/>
            <a:ext cx="1371600" cy="1371600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4300D622-EB6F-A017-CD92-E004DF03784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4984" y="2214827"/>
            <a:ext cx="1371600" cy="1371600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E2CB1E39-098B-6F6A-3C34-12E8A83F266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417" y="2214827"/>
            <a:ext cx="1371600" cy="13716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3AA7514-121D-8617-3968-23A67C59658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20" y="436310"/>
            <a:ext cx="1371600" cy="137160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DF403C11-80B4-B6D7-4870-BCFDC47DEE8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552" y="436310"/>
            <a:ext cx="1371600" cy="137160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3E32EC99-79D7-8BA1-8F32-125631244FF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4984" y="436310"/>
            <a:ext cx="1371600" cy="137160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DF912587-4C39-213D-BC51-E08FF834A75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417" y="436310"/>
            <a:ext cx="1371600" cy="13716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67847C8-EF95-4913-3F4E-E35A7C12BBDC}"/>
              </a:ext>
            </a:extLst>
          </p:cNvPr>
          <p:cNvSpPr txBox="1"/>
          <p:nvPr/>
        </p:nvSpPr>
        <p:spPr>
          <a:xfrm>
            <a:off x="66958" y="32306"/>
            <a:ext cx="46801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PENCIL is sensitive to the </a:t>
            </a:r>
            <a:r>
              <a:rPr lang="en-US" sz="1200" i="1" dirty="0" err="1">
                <a:latin typeface="Arial" panose="020B0604020202020204" pitchFamily="34" charset="0"/>
                <a:cs typeface="Arial" panose="020B0604020202020204" pitchFamily="34" charset="0"/>
              </a:rPr>
              <a:t>class_weights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1200" i="1" dirty="0" err="1">
                <a:latin typeface="Arial" panose="020B0604020202020204" pitchFamily="34" charset="0"/>
                <a:cs typeface="Arial" panose="020B0604020202020204" pitchFamily="34" charset="0"/>
              </a:rPr>
              <a:t>cw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parameter setting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465D512-B3B2-B680-15D7-AF82DB500F18}"/>
              </a:ext>
            </a:extLst>
          </p:cNvPr>
          <p:cNvSpPr txBox="1"/>
          <p:nvPr/>
        </p:nvSpPr>
        <p:spPr>
          <a:xfrm>
            <a:off x="66957" y="1810667"/>
            <a:ext cx="30403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PENCIL is sensitive to input gene order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5C387F9-2C20-1FD9-09F2-6D2744CE8529}"/>
              </a:ext>
            </a:extLst>
          </p:cNvPr>
          <p:cNvSpPr txBox="1"/>
          <p:nvPr/>
        </p:nvSpPr>
        <p:spPr>
          <a:xfrm>
            <a:off x="66957" y="3738946"/>
            <a:ext cx="25946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c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PENCIL is sensitive to input cells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BC4286D-1684-30D5-9C60-1EAA23A4233E}"/>
              </a:ext>
            </a:extLst>
          </p:cNvPr>
          <p:cNvSpPr txBox="1"/>
          <p:nvPr/>
        </p:nvSpPr>
        <p:spPr>
          <a:xfrm>
            <a:off x="66957" y="5668548"/>
            <a:ext cx="61725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d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Generalizability of PENCIL on new data (cancer type: skin; phenotype: ICB response)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599B7CF-6145-1C22-F1E2-C009689C96EA}"/>
              </a:ext>
            </a:extLst>
          </p:cNvPr>
          <p:cNvSpPr txBox="1"/>
          <p:nvPr/>
        </p:nvSpPr>
        <p:spPr>
          <a:xfrm>
            <a:off x="-1328" y="9556154"/>
            <a:ext cx="4698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Figure 1. A general usage report of PENCIL.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851BDAD-B312-B7B1-9674-DE4C3198947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57" y="6028334"/>
            <a:ext cx="2146750" cy="112986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B2DA3C4-F3C4-74EB-E02D-65D492F961B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5770" y="6028334"/>
            <a:ext cx="2146750" cy="112986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51214A7-65AA-8775-5589-BFBA1B8B3ED5}"/>
              </a:ext>
            </a:extLst>
          </p:cNvPr>
          <p:cNvSpPr txBox="1"/>
          <p:nvPr/>
        </p:nvSpPr>
        <p:spPr>
          <a:xfrm>
            <a:off x="2741008" y="7117683"/>
            <a:ext cx="7312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*** (test1)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ED11C76-2067-D982-A41B-C8A1D63469E2}"/>
              </a:ext>
            </a:extLst>
          </p:cNvPr>
          <p:cNvSpPr txBox="1"/>
          <p:nvPr/>
        </p:nvSpPr>
        <p:spPr>
          <a:xfrm>
            <a:off x="95310" y="7104244"/>
            <a:ext cx="17027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Sade-Feldman et al. (train)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1C590484-F70A-47FB-AEC5-95225D58B7A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7256" y="6027155"/>
            <a:ext cx="2146750" cy="1129868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B80EA2C9-6E5F-B834-93D7-4ABF7DCDB58B}"/>
              </a:ext>
            </a:extLst>
          </p:cNvPr>
          <p:cNvSpPr txBox="1"/>
          <p:nvPr/>
        </p:nvSpPr>
        <p:spPr>
          <a:xfrm>
            <a:off x="4707906" y="7089445"/>
            <a:ext cx="7312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*** (test2)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E285E6D-DE25-77AA-5774-715CF6B7D05B}"/>
              </a:ext>
            </a:extLst>
          </p:cNvPr>
          <p:cNvSpPr txBox="1"/>
          <p:nvPr/>
        </p:nvSpPr>
        <p:spPr>
          <a:xfrm>
            <a:off x="277689" y="5413256"/>
            <a:ext cx="13671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70% samples (using original CD8T annotation)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2035586-DFB2-703F-AADB-B9E1A26E4CE5}"/>
              </a:ext>
            </a:extLst>
          </p:cNvPr>
          <p:cNvSpPr txBox="1"/>
          <p:nvPr/>
        </p:nvSpPr>
        <p:spPr>
          <a:xfrm>
            <a:off x="1878979" y="5408170"/>
            <a:ext cx="12311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All samples (CD8T annotated by </a:t>
            </a:r>
            <a:r>
              <a:rPr lang="en-US" sz="800" i="1" dirty="0" err="1">
                <a:latin typeface="Arial" panose="020B0604020202020204" pitchFamily="34" charset="0"/>
                <a:cs typeface="Arial" panose="020B0604020202020204" pitchFamily="34" charset="0"/>
              </a:rPr>
              <a:t>celltypist</a:t>
            </a:r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DC647D6-BC51-AF8E-97DD-4F1168276D9C}"/>
              </a:ext>
            </a:extLst>
          </p:cNvPr>
          <p:cNvSpPr txBox="1"/>
          <p:nvPr/>
        </p:nvSpPr>
        <p:spPr>
          <a:xfrm>
            <a:off x="3344298" y="5408170"/>
            <a:ext cx="11969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All samples (CD8T annotated by </a:t>
            </a:r>
            <a:r>
              <a:rPr lang="en-US" sz="800" i="1" dirty="0" err="1">
                <a:latin typeface="Arial" panose="020B0604020202020204" pitchFamily="34" charset="0"/>
                <a:cs typeface="Arial" panose="020B0604020202020204" pitchFamily="34" charset="0"/>
              </a:rPr>
              <a:t>singleR</a:t>
            </a:r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2ED1E3C-9AAB-1B3F-DB2B-CD8F68BE3624}"/>
              </a:ext>
            </a:extLst>
          </p:cNvPr>
          <p:cNvSpPr txBox="1"/>
          <p:nvPr/>
        </p:nvSpPr>
        <p:spPr>
          <a:xfrm>
            <a:off x="284005" y="3480193"/>
            <a:ext cx="14000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Genes ordered by variance (low to high)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DF2E3B4-CF97-01AB-F858-A3DF91F00B3D}"/>
              </a:ext>
            </a:extLst>
          </p:cNvPr>
          <p:cNvSpPr txBox="1"/>
          <p:nvPr/>
        </p:nvSpPr>
        <p:spPr>
          <a:xfrm>
            <a:off x="1776801" y="3475107"/>
            <a:ext cx="1371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Genes ordered by mean expression (high to low)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0F9817F-0460-6322-6B21-0EB3FE82F699}"/>
              </a:ext>
            </a:extLst>
          </p:cNvPr>
          <p:cNvSpPr txBox="1"/>
          <p:nvPr/>
        </p:nvSpPr>
        <p:spPr>
          <a:xfrm>
            <a:off x="3276477" y="3475107"/>
            <a:ext cx="12949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Genes ordered by mean expression (low to high)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8A04CC7-D6C4-A90B-5119-4E5B8C4FBC87}"/>
              </a:ext>
            </a:extLst>
          </p:cNvPr>
          <p:cNvSpPr txBox="1"/>
          <p:nvPr/>
        </p:nvSpPr>
        <p:spPr>
          <a:xfrm>
            <a:off x="4879231" y="3475107"/>
            <a:ext cx="10517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Genes ordered by name (A to Z)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2A3FD59-C183-02D5-D1ED-2F09915E8383}"/>
              </a:ext>
            </a:extLst>
          </p:cNvPr>
          <p:cNvSpPr txBox="1"/>
          <p:nvPr/>
        </p:nvSpPr>
        <p:spPr>
          <a:xfrm>
            <a:off x="95310" y="7445051"/>
            <a:ext cx="63938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e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Generalizability of PENCIL on new data (cancer type: HNSCC; phenotype: HPV infection)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BB98B068-F51A-2841-1787-EA985E64A7F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10" y="7752977"/>
            <a:ext cx="2146750" cy="1129868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740D31DE-19EC-F9FA-1CE7-8D0F69C76EE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4123" y="7752977"/>
            <a:ext cx="2146750" cy="1129868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7F760B46-6EA2-87E6-4435-D8EEEE1852A7}"/>
              </a:ext>
            </a:extLst>
          </p:cNvPr>
          <p:cNvSpPr txBox="1"/>
          <p:nvPr/>
        </p:nvSpPr>
        <p:spPr>
          <a:xfrm>
            <a:off x="2741008" y="8914508"/>
            <a:ext cx="7312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*** (test1)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10E6035-62B0-1B68-C656-E18ABFB692BD}"/>
              </a:ext>
            </a:extLst>
          </p:cNvPr>
          <p:cNvSpPr txBox="1"/>
          <p:nvPr/>
        </p:nvSpPr>
        <p:spPr>
          <a:xfrm>
            <a:off x="95310" y="8901069"/>
            <a:ext cx="17027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Sade-Feldman et al. (train)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AB94F8C8-57DA-6126-52BE-0150C119BC3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5609" y="7751798"/>
            <a:ext cx="2146750" cy="1129868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CED13731-13F1-B27C-0FF1-651B1B85E113}"/>
              </a:ext>
            </a:extLst>
          </p:cNvPr>
          <p:cNvSpPr txBox="1"/>
          <p:nvPr/>
        </p:nvSpPr>
        <p:spPr>
          <a:xfrm>
            <a:off x="4725833" y="8886270"/>
            <a:ext cx="7312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*** (test2)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466DCC-ADDB-CF40-3E94-C10EBAC0B555}"/>
              </a:ext>
            </a:extLst>
          </p:cNvPr>
          <p:cNvSpPr txBox="1"/>
          <p:nvPr/>
        </p:nvSpPr>
        <p:spPr>
          <a:xfrm>
            <a:off x="3620364" y="1697789"/>
            <a:ext cx="57099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>
                <a:latin typeface="Arial" panose="020B0604020202020204" pitchFamily="34" charset="0"/>
                <a:cs typeface="Arial" panose="020B0604020202020204" pitchFamily="34" charset="0"/>
              </a:rPr>
              <a:t>cw</a:t>
            </a:r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 = 2:1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1BADDC-14DA-F16F-1F57-4E09BB7BEF04}"/>
              </a:ext>
            </a:extLst>
          </p:cNvPr>
          <p:cNvSpPr txBox="1"/>
          <p:nvPr/>
        </p:nvSpPr>
        <p:spPr>
          <a:xfrm>
            <a:off x="4929859" y="1697789"/>
            <a:ext cx="10131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err="1">
                <a:latin typeface="Arial" panose="020B0604020202020204" pitchFamily="34" charset="0"/>
                <a:cs typeface="Arial" panose="020B0604020202020204" pitchFamily="34" charset="0"/>
              </a:rPr>
              <a:t>cw</a:t>
            </a:r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 = 4301/2049:1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1AA3092-24E7-3F31-5774-56C4E88B0BC9}"/>
              </a:ext>
            </a:extLst>
          </p:cNvPr>
          <p:cNvSpPr txBox="1"/>
          <p:nvPr/>
        </p:nvSpPr>
        <p:spPr>
          <a:xfrm>
            <a:off x="1934618" y="1697789"/>
            <a:ext cx="97815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>
                <a:latin typeface="Arial" panose="020B0604020202020204" pitchFamily="34" charset="0"/>
                <a:cs typeface="Arial" panose="020B0604020202020204" pitchFamily="34" charset="0"/>
              </a:rPr>
              <a:t>cw</a:t>
            </a:r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 = 1:1 (default)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6476A4C-5C39-E830-F858-C970398D3268}"/>
              </a:ext>
            </a:extLst>
          </p:cNvPr>
          <p:cNvSpPr txBox="1"/>
          <p:nvPr/>
        </p:nvSpPr>
        <p:spPr>
          <a:xfrm>
            <a:off x="578297" y="1697789"/>
            <a:ext cx="64312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True label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4EB09981-57A6-1563-9AEE-3FCD325AD0DE}"/>
              </a:ext>
            </a:extLst>
          </p:cNvPr>
          <p:cNvSpPr>
            <a:spLocks noChangeAspect="1"/>
          </p:cNvSpPr>
          <p:nvPr/>
        </p:nvSpPr>
        <p:spPr>
          <a:xfrm>
            <a:off x="486057" y="387760"/>
            <a:ext cx="27432" cy="27432"/>
          </a:xfrm>
          <a:prstGeom prst="ellipse">
            <a:avLst/>
          </a:prstGeom>
          <a:solidFill>
            <a:srgbClr val="B322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895B7806-A1E1-AED2-4F6E-EF5381C6C3AB}"/>
              </a:ext>
            </a:extLst>
          </p:cNvPr>
          <p:cNvSpPr>
            <a:spLocks noChangeAspect="1"/>
          </p:cNvSpPr>
          <p:nvPr/>
        </p:nvSpPr>
        <p:spPr>
          <a:xfrm>
            <a:off x="486057" y="505460"/>
            <a:ext cx="27432" cy="27432"/>
          </a:xfrm>
          <a:prstGeom prst="ellipse">
            <a:avLst/>
          </a:prstGeom>
          <a:solidFill>
            <a:srgbClr val="238B2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CA4B7E8-F475-6D1A-CE99-D8BCFBCC439C}"/>
              </a:ext>
            </a:extLst>
          </p:cNvPr>
          <p:cNvSpPr txBox="1"/>
          <p:nvPr/>
        </p:nvSpPr>
        <p:spPr>
          <a:xfrm>
            <a:off x="447754" y="287632"/>
            <a:ext cx="11112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Non-responder (4301)</a:t>
            </a:r>
          </a:p>
          <a:p>
            <a:r>
              <a:rPr lang="en-US" sz="800" dirty="0"/>
              <a:t>Responder (2049)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E8FE603B-FB00-C01E-94B2-E071B8A9C1F7}"/>
              </a:ext>
            </a:extLst>
          </p:cNvPr>
          <p:cNvSpPr>
            <a:spLocks noChangeAspect="1"/>
          </p:cNvSpPr>
          <p:nvPr/>
        </p:nvSpPr>
        <p:spPr>
          <a:xfrm>
            <a:off x="1957553" y="399904"/>
            <a:ext cx="27432" cy="27432"/>
          </a:xfrm>
          <a:prstGeom prst="ellipse">
            <a:avLst/>
          </a:prstGeom>
          <a:solidFill>
            <a:srgbClr val="B322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A65CFE37-E7EC-C30D-8BA8-2320F31803D9}"/>
              </a:ext>
            </a:extLst>
          </p:cNvPr>
          <p:cNvSpPr>
            <a:spLocks noChangeAspect="1"/>
          </p:cNvSpPr>
          <p:nvPr/>
        </p:nvSpPr>
        <p:spPr>
          <a:xfrm>
            <a:off x="1957553" y="517604"/>
            <a:ext cx="27432" cy="27432"/>
          </a:xfrm>
          <a:prstGeom prst="ellipse">
            <a:avLst/>
          </a:prstGeom>
          <a:solidFill>
            <a:srgbClr val="238B2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32EFFC1-FF84-42DA-EEA0-DAB8E5209C33}"/>
              </a:ext>
            </a:extLst>
          </p:cNvPr>
          <p:cNvSpPr txBox="1"/>
          <p:nvPr/>
        </p:nvSpPr>
        <p:spPr>
          <a:xfrm>
            <a:off x="1919250" y="299776"/>
            <a:ext cx="11112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Non-responder (2560)</a:t>
            </a:r>
          </a:p>
          <a:p>
            <a:r>
              <a:rPr lang="en-US" sz="800" dirty="0"/>
              <a:t>Responder (9)</a:t>
            </a:r>
          </a:p>
          <a:p>
            <a:r>
              <a:rPr lang="en-US" sz="800" dirty="0"/>
              <a:t>Rejected (3781)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FD11AC43-33E6-B7ED-76E4-07991BA7FB84}"/>
              </a:ext>
            </a:extLst>
          </p:cNvPr>
          <p:cNvSpPr>
            <a:spLocks noChangeAspect="1"/>
          </p:cNvSpPr>
          <p:nvPr/>
        </p:nvSpPr>
        <p:spPr>
          <a:xfrm>
            <a:off x="1957286" y="636086"/>
            <a:ext cx="27432" cy="27432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51E26B74-5738-E142-A0D8-4522447D910B}"/>
              </a:ext>
            </a:extLst>
          </p:cNvPr>
          <p:cNvSpPr>
            <a:spLocks noChangeAspect="1"/>
          </p:cNvSpPr>
          <p:nvPr/>
        </p:nvSpPr>
        <p:spPr>
          <a:xfrm>
            <a:off x="3453356" y="394157"/>
            <a:ext cx="27432" cy="27432"/>
          </a:xfrm>
          <a:prstGeom prst="ellipse">
            <a:avLst/>
          </a:prstGeom>
          <a:solidFill>
            <a:srgbClr val="B322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3AB7B3BF-2075-7149-61ED-420D3CA7FF28}"/>
              </a:ext>
            </a:extLst>
          </p:cNvPr>
          <p:cNvSpPr>
            <a:spLocks noChangeAspect="1"/>
          </p:cNvSpPr>
          <p:nvPr/>
        </p:nvSpPr>
        <p:spPr>
          <a:xfrm>
            <a:off x="3453356" y="511857"/>
            <a:ext cx="27432" cy="27432"/>
          </a:xfrm>
          <a:prstGeom prst="ellipse">
            <a:avLst/>
          </a:prstGeom>
          <a:solidFill>
            <a:srgbClr val="238B2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1B980DFA-0B9E-1096-9EC6-0B6EA52C535B}"/>
              </a:ext>
            </a:extLst>
          </p:cNvPr>
          <p:cNvSpPr txBox="1"/>
          <p:nvPr/>
        </p:nvSpPr>
        <p:spPr>
          <a:xfrm>
            <a:off x="3415053" y="294029"/>
            <a:ext cx="11112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Non-responder (2365)</a:t>
            </a:r>
          </a:p>
          <a:p>
            <a:r>
              <a:rPr lang="en-US" sz="800" dirty="0"/>
              <a:t>Responder (1004)</a:t>
            </a:r>
          </a:p>
          <a:p>
            <a:r>
              <a:rPr lang="en-US" sz="800" dirty="0"/>
              <a:t>Rejected (2981)</a:t>
            </a: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013E2BFB-5C17-7EB6-189F-DE4F7A84E57C}"/>
              </a:ext>
            </a:extLst>
          </p:cNvPr>
          <p:cNvSpPr>
            <a:spLocks noChangeAspect="1"/>
          </p:cNvSpPr>
          <p:nvPr/>
        </p:nvSpPr>
        <p:spPr>
          <a:xfrm>
            <a:off x="3453089" y="630339"/>
            <a:ext cx="27432" cy="27432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62754C92-7104-3265-D346-8AD790BFC1FC}"/>
              </a:ext>
            </a:extLst>
          </p:cNvPr>
          <p:cNvSpPr>
            <a:spLocks noChangeAspect="1"/>
          </p:cNvSpPr>
          <p:nvPr/>
        </p:nvSpPr>
        <p:spPr>
          <a:xfrm>
            <a:off x="4939825" y="396182"/>
            <a:ext cx="27432" cy="27432"/>
          </a:xfrm>
          <a:prstGeom prst="ellipse">
            <a:avLst/>
          </a:prstGeom>
          <a:solidFill>
            <a:srgbClr val="B322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460266C1-3775-40A4-08B9-891DC9FC34E7}"/>
              </a:ext>
            </a:extLst>
          </p:cNvPr>
          <p:cNvSpPr>
            <a:spLocks noChangeAspect="1"/>
          </p:cNvSpPr>
          <p:nvPr/>
        </p:nvSpPr>
        <p:spPr>
          <a:xfrm>
            <a:off x="4939825" y="513882"/>
            <a:ext cx="27432" cy="27432"/>
          </a:xfrm>
          <a:prstGeom prst="ellipse">
            <a:avLst/>
          </a:prstGeom>
          <a:solidFill>
            <a:srgbClr val="238B2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3FCEFFA-B50D-3E70-008C-5169D26E7F7B}"/>
              </a:ext>
            </a:extLst>
          </p:cNvPr>
          <p:cNvSpPr txBox="1"/>
          <p:nvPr/>
        </p:nvSpPr>
        <p:spPr>
          <a:xfrm>
            <a:off x="4901522" y="296054"/>
            <a:ext cx="11112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Non-responder (1911)</a:t>
            </a:r>
          </a:p>
          <a:p>
            <a:r>
              <a:rPr lang="en-US" sz="800" dirty="0"/>
              <a:t>Responder (18)</a:t>
            </a:r>
          </a:p>
          <a:p>
            <a:r>
              <a:rPr lang="en-US" sz="800" dirty="0"/>
              <a:t>Rejected (4421)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B2BB6F82-3657-2F8B-C5BF-57B4BAD2170F}"/>
              </a:ext>
            </a:extLst>
          </p:cNvPr>
          <p:cNvSpPr>
            <a:spLocks noChangeAspect="1"/>
          </p:cNvSpPr>
          <p:nvPr/>
        </p:nvSpPr>
        <p:spPr>
          <a:xfrm>
            <a:off x="4939558" y="632364"/>
            <a:ext cx="27432" cy="27432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74B1D25C-D2EB-9BBA-4C09-908C060AA405}"/>
              </a:ext>
            </a:extLst>
          </p:cNvPr>
          <p:cNvSpPr>
            <a:spLocks noChangeAspect="1"/>
          </p:cNvSpPr>
          <p:nvPr/>
        </p:nvSpPr>
        <p:spPr>
          <a:xfrm>
            <a:off x="486057" y="2170201"/>
            <a:ext cx="27432" cy="27432"/>
          </a:xfrm>
          <a:prstGeom prst="ellipse">
            <a:avLst/>
          </a:prstGeom>
          <a:solidFill>
            <a:srgbClr val="B322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CF103215-AA2B-4A76-32CE-EE469AF36F52}"/>
              </a:ext>
            </a:extLst>
          </p:cNvPr>
          <p:cNvSpPr>
            <a:spLocks noChangeAspect="1"/>
          </p:cNvSpPr>
          <p:nvPr/>
        </p:nvSpPr>
        <p:spPr>
          <a:xfrm>
            <a:off x="486057" y="2287901"/>
            <a:ext cx="27432" cy="27432"/>
          </a:xfrm>
          <a:prstGeom prst="ellipse">
            <a:avLst/>
          </a:prstGeom>
          <a:solidFill>
            <a:srgbClr val="238B2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F2D0BD81-17DD-FC70-D41D-67C30A143A9B}"/>
              </a:ext>
            </a:extLst>
          </p:cNvPr>
          <p:cNvSpPr txBox="1"/>
          <p:nvPr/>
        </p:nvSpPr>
        <p:spPr>
          <a:xfrm>
            <a:off x="447754" y="2070073"/>
            <a:ext cx="11112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Non-responder (2006)</a:t>
            </a:r>
          </a:p>
          <a:p>
            <a:r>
              <a:rPr lang="en-US" sz="800" dirty="0"/>
              <a:t>Responder (674)</a:t>
            </a:r>
          </a:p>
          <a:p>
            <a:r>
              <a:rPr lang="en-US" sz="800" dirty="0"/>
              <a:t>Rejected (3670)</a:t>
            </a: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08E0F9F5-96CC-BEF7-2713-38E5BD0F6AAE}"/>
              </a:ext>
            </a:extLst>
          </p:cNvPr>
          <p:cNvSpPr>
            <a:spLocks noChangeAspect="1"/>
          </p:cNvSpPr>
          <p:nvPr/>
        </p:nvSpPr>
        <p:spPr>
          <a:xfrm>
            <a:off x="485790" y="2406383"/>
            <a:ext cx="27432" cy="27432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5D15CC3F-135E-A020-2042-F2B7A1C05899}"/>
              </a:ext>
            </a:extLst>
          </p:cNvPr>
          <p:cNvSpPr>
            <a:spLocks noChangeAspect="1"/>
          </p:cNvSpPr>
          <p:nvPr/>
        </p:nvSpPr>
        <p:spPr>
          <a:xfrm>
            <a:off x="1981860" y="2164454"/>
            <a:ext cx="27432" cy="27432"/>
          </a:xfrm>
          <a:prstGeom prst="ellipse">
            <a:avLst/>
          </a:prstGeom>
          <a:solidFill>
            <a:srgbClr val="B322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18132348-C570-FF3C-9BC8-14427F67F9EF}"/>
              </a:ext>
            </a:extLst>
          </p:cNvPr>
          <p:cNvSpPr>
            <a:spLocks noChangeAspect="1"/>
          </p:cNvSpPr>
          <p:nvPr/>
        </p:nvSpPr>
        <p:spPr>
          <a:xfrm>
            <a:off x="1981860" y="2282154"/>
            <a:ext cx="27432" cy="27432"/>
          </a:xfrm>
          <a:prstGeom prst="ellipse">
            <a:avLst/>
          </a:prstGeom>
          <a:solidFill>
            <a:srgbClr val="238B2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F3992F57-C69E-CC88-014F-38EC223200FB}"/>
              </a:ext>
            </a:extLst>
          </p:cNvPr>
          <p:cNvSpPr txBox="1"/>
          <p:nvPr/>
        </p:nvSpPr>
        <p:spPr>
          <a:xfrm>
            <a:off x="1943557" y="2064326"/>
            <a:ext cx="11112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Non-responder (2078)</a:t>
            </a:r>
          </a:p>
          <a:p>
            <a:r>
              <a:rPr lang="en-US" sz="800" dirty="0"/>
              <a:t>Responder (2)</a:t>
            </a:r>
          </a:p>
          <a:p>
            <a:r>
              <a:rPr lang="en-US" sz="800" dirty="0"/>
              <a:t>Rejected (4270)</a:t>
            </a: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D9CD6B06-2A9E-576E-E0E3-645D3E832C20}"/>
              </a:ext>
            </a:extLst>
          </p:cNvPr>
          <p:cNvSpPr>
            <a:spLocks noChangeAspect="1"/>
          </p:cNvSpPr>
          <p:nvPr/>
        </p:nvSpPr>
        <p:spPr>
          <a:xfrm>
            <a:off x="1981593" y="2400636"/>
            <a:ext cx="27432" cy="27432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6DEB36A8-8246-A36D-C119-ACB61652A147}"/>
              </a:ext>
            </a:extLst>
          </p:cNvPr>
          <p:cNvSpPr>
            <a:spLocks noChangeAspect="1"/>
          </p:cNvSpPr>
          <p:nvPr/>
        </p:nvSpPr>
        <p:spPr>
          <a:xfrm>
            <a:off x="3468329" y="2166479"/>
            <a:ext cx="27432" cy="27432"/>
          </a:xfrm>
          <a:prstGeom prst="ellipse">
            <a:avLst/>
          </a:prstGeom>
          <a:solidFill>
            <a:srgbClr val="B322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4843807C-8EAC-C20D-9615-44BBF4161881}"/>
              </a:ext>
            </a:extLst>
          </p:cNvPr>
          <p:cNvSpPr>
            <a:spLocks noChangeAspect="1"/>
          </p:cNvSpPr>
          <p:nvPr/>
        </p:nvSpPr>
        <p:spPr>
          <a:xfrm>
            <a:off x="3468329" y="2284179"/>
            <a:ext cx="27432" cy="27432"/>
          </a:xfrm>
          <a:prstGeom prst="ellipse">
            <a:avLst/>
          </a:prstGeom>
          <a:solidFill>
            <a:srgbClr val="238B2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9969DA0C-81B8-B141-61CF-1624D5D06B8A}"/>
              </a:ext>
            </a:extLst>
          </p:cNvPr>
          <p:cNvSpPr txBox="1"/>
          <p:nvPr/>
        </p:nvSpPr>
        <p:spPr>
          <a:xfrm>
            <a:off x="3430026" y="2066351"/>
            <a:ext cx="11112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Non-responder (2425)</a:t>
            </a:r>
          </a:p>
          <a:p>
            <a:r>
              <a:rPr lang="en-US" sz="800" dirty="0"/>
              <a:t>Responder (1135)</a:t>
            </a:r>
          </a:p>
          <a:p>
            <a:r>
              <a:rPr lang="en-US" sz="800" dirty="0"/>
              <a:t>Rejected (2790)</a:t>
            </a: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68E183AE-B4B4-90F2-0F32-C3C23C6CC63B}"/>
              </a:ext>
            </a:extLst>
          </p:cNvPr>
          <p:cNvSpPr>
            <a:spLocks noChangeAspect="1"/>
          </p:cNvSpPr>
          <p:nvPr/>
        </p:nvSpPr>
        <p:spPr>
          <a:xfrm>
            <a:off x="3468062" y="2402661"/>
            <a:ext cx="27432" cy="27432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53A0B064-F95A-06AF-B5CC-B4557D1485DC}"/>
              </a:ext>
            </a:extLst>
          </p:cNvPr>
          <p:cNvSpPr>
            <a:spLocks noChangeAspect="1"/>
          </p:cNvSpPr>
          <p:nvPr/>
        </p:nvSpPr>
        <p:spPr>
          <a:xfrm>
            <a:off x="4935857" y="2165242"/>
            <a:ext cx="27432" cy="27432"/>
          </a:xfrm>
          <a:prstGeom prst="ellipse">
            <a:avLst/>
          </a:prstGeom>
          <a:solidFill>
            <a:srgbClr val="B322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E5B99E0F-8195-8864-84BF-6550959B7E67}"/>
              </a:ext>
            </a:extLst>
          </p:cNvPr>
          <p:cNvSpPr>
            <a:spLocks noChangeAspect="1"/>
          </p:cNvSpPr>
          <p:nvPr/>
        </p:nvSpPr>
        <p:spPr>
          <a:xfrm>
            <a:off x="4935857" y="2282942"/>
            <a:ext cx="27432" cy="27432"/>
          </a:xfrm>
          <a:prstGeom prst="ellipse">
            <a:avLst/>
          </a:prstGeom>
          <a:solidFill>
            <a:srgbClr val="238B2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8CC1048E-6935-ACAF-C660-942E3A025A2A}"/>
              </a:ext>
            </a:extLst>
          </p:cNvPr>
          <p:cNvSpPr txBox="1"/>
          <p:nvPr/>
        </p:nvSpPr>
        <p:spPr>
          <a:xfrm>
            <a:off x="4897554" y="2065114"/>
            <a:ext cx="11112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Non-responder (1843)</a:t>
            </a:r>
          </a:p>
          <a:p>
            <a:r>
              <a:rPr lang="en-US" sz="800" dirty="0"/>
              <a:t>Responder (504)</a:t>
            </a:r>
          </a:p>
          <a:p>
            <a:r>
              <a:rPr lang="en-US" sz="800" dirty="0"/>
              <a:t>Rejected (4003)</a:t>
            </a: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2E08E50C-1DBF-8AC2-777F-CE3373AEB8A9}"/>
              </a:ext>
            </a:extLst>
          </p:cNvPr>
          <p:cNvSpPr>
            <a:spLocks noChangeAspect="1"/>
          </p:cNvSpPr>
          <p:nvPr/>
        </p:nvSpPr>
        <p:spPr>
          <a:xfrm>
            <a:off x="4935590" y="2401424"/>
            <a:ext cx="27432" cy="27432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F5B062BA-E8AC-2AC9-1855-DA84D11734BD}"/>
              </a:ext>
            </a:extLst>
          </p:cNvPr>
          <p:cNvSpPr>
            <a:spLocks noChangeAspect="1"/>
          </p:cNvSpPr>
          <p:nvPr/>
        </p:nvSpPr>
        <p:spPr>
          <a:xfrm>
            <a:off x="501171" y="4105366"/>
            <a:ext cx="27432" cy="27432"/>
          </a:xfrm>
          <a:prstGeom prst="ellipse">
            <a:avLst/>
          </a:prstGeom>
          <a:solidFill>
            <a:srgbClr val="B322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A0678C29-95F2-C6F8-E10D-EE4BAAFBA276}"/>
              </a:ext>
            </a:extLst>
          </p:cNvPr>
          <p:cNvSpPr>
            <a:spLocks noChangeAspect="1"/>
          </p:cNvSpPr>
          <p:nvPr/>
        </p:nvSpPr>
        <p:spPr>
          <a:xfrm>
            <a:off x="501171" y="4223066"/>
            <a:ext cx="27432" cy="27432"/>
          </a:xfrm>
          <a:prstGeom prst="ellipse">
            <a:avLst/>
          </a:prstGeom>
          <a:solidFill>
            <a:srgbClr val="238B2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D6BBE4F5-766C-0212-7D15-B53536C91184}"/>
              </a:ext>
            </a:extLst>
          </p:cNvPr>
          <p:cNvSpPr txBox="1"/>
          <p:nvPr/>
        </p:nvSpPr>
        <p:spPr>
          <a:xfrm>
            <a:off x="462868" y="4005238"/>
            <a:ext cx="11112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Non-responder (1110)</a:t>
            </a:r>
          </a:p>
          <a:p>
            <a:r>
              <a:rPr lang="en-US" sz="800" dirty="0"/>
              <a:t>Responder (14)</a:t>
            </a:r>
          </a:p>
          <a:p>
            <a:r>
              <a:rPr lang="en-US" sz="800" dirty="0"/>
              <a:t>Rejected (3345)</a:t>
            </a: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5BE9099C-4320-02FD-9C96-7916C12C0D4D}"/>
              </a:ext>
            </a:extLst>
          </p:cNvPr>
          <p:cNvSpPr>
            <a:spLocks noChangeAspect="1"/>
          </p:cNvSpPr>
          <p:nvPr/>
        </p:nvSpPr>
        <p:spPr>
          <a:xfrm>
            <a:off x="500904" y="4341548"/>
            <a:ext cx="27432" cy="27432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A9E7EA37-1510-75BB-5E3A-FE9074793173}"/>
              </a:ext>
            </a:extLst>
          </p:cNvPr>
          <p:cNvSpPr>
            <a:spLocks noChangeAspect="1"/>
          </p:cNvSpPr>
          <p:nvPr/>
        </p:nvSpPr>
        <p:spPr>
          <a:xfrm>
            <a:off x="2012088" y="4099619"/>
            <a:ext cx="27432" cy="27432"/>
          </a:xfrm>
          <a:prstGeom prst="ellipse">
            <a:avLst/>
          </a:prstGeom>
          <a:solidFill>
            <a:srgbClr val="B322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6E334302-4B82-2DBB-28C6-A528951624C8}"/>
              </a:ext>
            </a:extLst>
          </p:cNvPr>
          <p:cNvSpPr>
            <a:spLocks noChangeAspect="1"/>
          </p:cNvSpPr>
          <p:nvPr/>
        </p:nvSpPr>
        <p:spPr>
          <a:xfrm>
            <a:off x="2012088" y="4217319"/>
            <a:ext cx="27432" cy="27432"/>
          </a:xfrm>
          <a:prstGeom prst="ellipse">
            <a:avLst/>
          </a:prstGeom>
          <a:solidFill>
            <a:srgbClr val="238B2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66274B6B-93A6-8C45-8B40-18E84AE60DDB}"/>
              </a:ext>
            </a:extLst>
          </p:cNvPr>
          <p:cNvSpPr txBox="1"/>
          <p:nvPr/>
        </p:nvSpPr>
        <p:spPr>
          <a:xfrm>
            <a:off x="1973785" y="3999491"/>
            <a:ext cx="11112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Non-responder (2958)</a:t>
            </a:r>
          </a:p>
          <a:p>
            <a:r>
              <a:rPr lang="en-US" sz="800" dirty="0"/>
              <a:t>Responder (1166)</a:t>
            </a:r>
          </a:p>
          <a:p>
            <a:r>
              <a:rPr lang="en-US" sz="800" dirty="0"/>
              <a:t>Rejected (3034)</a:t>
            </a:r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739ABB4A-1C8A-9BA2-DAF5-31D9D8407B5A}"/>
              </a:ext>
            </a:extLst>
          </p:cNvPr>
          <p:cNvSpPr>
            <a:spLocks noChangeAspect="1"/>
          </p:cNvSpPr>
          <p:nvPr/>
        </p:nvSpPr>
        <p:spPr>
          <a:xfrm>
            <a:off x="2011821" y="4335801"/>
            <a:ext cx="27432" cy="27432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FCD5D05F-6B56-3AEA-3D44-0D7A22830007}"/>
              </a:ext>
            </a:extLst>
          </p:cNvPr>
          <p:cNvSpPr>
            <a:spLocks noChangeAspect="1"/>
          </p:cNvSpPr>
          <p:nvPr/>
        </p:nvSpPr>
        <p:spPr>
          <a:xfrm>
            <a:off x="3498557" y="4101644"/>
            <a:ext cx="27432" cy="27432"/>
          </a:xfrm>
          <a:prstGeom prst="ellipse">
            <a:avLst/>
          </a:prstGeom>
          <a:solidFill>
            <a:srgbClr val="B322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05B56A5E-31C3-BEE0-00B4-93EF20DCC993}"/>
              </a:ext>
            </a:extLst>
          </p:cNvPr>
          <p:cNvSpPr>
            <a:spLocks noChangeAspect="1"/>
          </p:cNvSpPr>
          <p:nvPr/>
        </p:nvSpPr>
        <p:spPr>
          <a:xfrm>
            <a:off x="3498557" y="4219344"/>
            <a:ext cx="27432" cy="27432"/>
          </a:xfrm>
          <a:prstGeom prst="ellipse">
            <a:avLst/>
          </a:prstGeom>
          <a:solidFill>
            <a:srgbClr val="238B2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D267FB45-499E-656E-DF19-3F5A96E3C137}"/>
              </a:ext>
            </a:extLst>
          </p:cNvPr>
          <p:cNvSpPr txBox="1"/>
          <p:nvPr/>
        </p:nvSpPr>
        <p:spPr>
          <a:xfrm>
            <a:off x="3460254" y="4001516"/>
            <a:ext cx="11112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Non-responder (2767)</a:t>
            </a:r>
          </a:p>
          <a:p>
            <a:r>
              <a:rPr lang="en-US" sz="800" dirty="0"/>
              <a:t>Responder (52)</a:t>
            </a:r>
          </a:p>
          <a:p>
            <a:r>
              <a:rPr lang="en-US" sz="800" dirty="0"/>
              <a:t>Rejected (5724)</a:t>
            </a: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8EDCB088-91A2-632E-42B8-51C80D30D467}"/>
              </a:ext>
            </a:extLst>
          </p:cNvPr>
          <p:cNvSpPr>
            <a:spLocks noChangeAspect="1"/>
          </p:cNvSpPr>
          <p:nvPr/>
        </p:nvSpPr>
        <p:spPr>
          <a:xfrm>
            <a:off x="3498290" y="4337826"/>
            <a:ext cx="27432" cy="27432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CB3FB7-9BCC-7A41-19A3-E563CCAF7C0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-6239415" y="1610804"/>
            <a:ext cx="5994400" cy="575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0258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4E544A-DA13-9496-36FD-E7E1219C6F17}"/>
              </a:ext>
            </a:extLst>
          </p:cNvPr>
          <p:cNvSpPr txBox="1"/>
          <p:nvPr/>
        </p:nvSpPr>
        <p:spPr>
          <a:xfrm>
            <a:off x="-1328" y="9538218"/>
            <a:ext cx="6468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Figure 2. A simple method identifying phenotype-related cells.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B235FE0-3EE6-BFD1-1FB2-B5BB5EEB5D91}"/>
              </a:ext>
            </a:extLst>
          </p:cNvPr>
          <p:cNvSpPr/>
          <p:nvPr/>
        </p:nvSpPr>
        <p:spPr>
          <a:xfrm>
            <a:off x="300038" y="344863"/>
            <a:ext cx="1143000" cy="11001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UMAP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FC8073E-7EC7-6502-EB06-28AC3ABE3777}"/>
              </a:ext>
            </a:extLst>
          </p:cNvPr>
          <p:cNvCxnSpPr/>
          <p:nvPr/>
        </p:nvCxnSpPr>
        <p:spPr>
          <a:xfrm>
            <a:off x="1628775" y="902075"/>
            <a:ext cx="5857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D1FE841-6A8F-2605-6429-4A32A6395DF0}"/>
              </a:ext>
            </a:extLst>
          </p:cNvPr>
          <p:cNvSpPr txBox="1"/>
          <p:nvPr/>
        </p:nvSpPr>
        <p:spPr>
          <a:xfrm>
            <a:off x="1528762" y="359152"/>
            <a:ext cx="8402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clustering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0F41FFE-8D6A-FEE5-0BCB-96227143B193}"/>
              </a:ext>
            </a:extLst>
          </p:cNvPr>
          <p:cNvSpPr/>
          <p:nvPr/>
        </p:nvSpPr>
        <p:spPr>
          <a:xfrm>
            <a:off x="2886615" y="344862"/>
            <a:ext cx="1143000" cy="11001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UMAP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1A60D69-9D58-C52A-DE6F-A5F5CBC36CAC}"/>
              </a:ext>
            </a:extLst>
          </p:cNvPr>
          <p:cNvCxnSpPr/>
          <p:nvPr/>
        </p:nvCxnSpPr>
        <p:spPr>
          <a:xfrm>
            <a:off x="4144455" y="902075"/>
            <a:ext cx="5857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322F66A-172A-E686-3324-0DC84968A7A9}"/>
              </a:ext>
            </a:extLst>
          </p:cNvPr>
          <p:cNvSpPr txBox="1"/>
          <p:nvPr/>
        </p:nvSpPr>
        <p:spPr>
          <a:xfrm>
            <a:off x="4044442" y="359152"/>
            <a:ext cx="22529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differential cell abundance test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38DE7B7-44F0-8155-6C56-058D34CF0AF2}"/>
              </a:ext>
            </a:extLst>
          </p:cNvPr>
          <p:cNvCxnSpPr/>
          <p:nvPr/>
        </p:nvCxnSpPr>
        <p:spPr>
          <a:xfrm>
            <a:off x="180975" y="2526087"/>
            <a:ext cx="5857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771897C-B56C-6575-68DC-341A48BB082B}"/>
              </a:ext>
            </a:extLst>
          </p:cNvPr>
          <p:cNvSpPr txBox="1"/>
          <p:nvPr/>
        </p:nvSpPr>
        <p:spPr>
          <a:xfrm>
            <a:off x="80962" y="1983164"/>
            <a:ext cx="14285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Cluster annotation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5E60552-025A-B0D6-11DF-7737EC28FA93}"/>
              </a:ext>
            </a:extLst>
          </p:cNvPr>
          <p:cNvSpPr/>
          <p:nvPr/>
        </p:nvSpPr>
        <p:spPr>
          <a:xfrm>
            <a:off x="2137935" y="1983163"/>
            <a:ext cx="1143000" cy="11001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UMAP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59B21D0-A2EB-D2BF-560B-DDCA2F04FA85}"/>
              </a:ext>
            </a:extLst>
          </p:cNvPr>
          <p:cNvCxnSpPr/>
          <p:nvPr/>
        </p:nvCxnSpPr>
        <p:spPr>
          <a:xfrm>
            <a:off x="3458654" y="2526087"/>
            <a:ext cx="5857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7DD32DF-2D9C-438B-F5FB-177217D5945C}"/>
              </a:ext>
            </a:extLst>
          </p:cNvPr>
          <p:cNvSpPr txBox="1"/>
          <p:nvPr/>
        </p:nvSpPr>
        <p:spPr>
          <a:xfrm>
            <a:off x="3358641" y="1983164"/>
            <a:ext cx="12506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Make reference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51ECBA5-D1EE-E010-A906-4DC617B39E79}"/>
              </a:ext>
            </a:extLst>
          </p:cNvPr>
          <p:cNvCxnSpPr/>
          <p:nvPr/>
        </p:nvCxnSpPr>
        <p:spPr>
          <a:xfrm>
            <a:off x="180975" y="4104083"/>
            <a:ext cx="5857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8F5FEA3-84BF-9741-202E-495A91F907A5}"/>
              </a:ext>
            </a:extLst>
          </p:cNvPr>
          <p:cNvSpPr txBox="1"/>
          <p:nvPr/>
        </p:nvSpPr>
        <p:spPr>
          <a:xfrm>
            <a:off x="66675" y="3401881"/>
            <a:ext cx="15408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Predict on new data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8B8498F-C50E-473D-4775-689C17316C01}"/>
              </a:ext>
            </a:extLst>
          </p:cNvPr>
          <p:cNvSpPr/>
          <p:nvPr/>
        </p:nvSpPr>
        <p:spPr>
          <a:xfrm>
            <a:off x="2114820" y="3714575"/>
            <a:ext cx="1143000" cy="11001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UMAP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7C0AFA1-4668-E703-3213-5D2BFAC390AD}"/>
              </a:ext>
            </a:extLst>
          </p:cNvPr>
          <p:cNvCxnSpPr/>
          <p:nvPr/>
        </p:nvCxnSpPr>
        <p:spPr>
          <a:xfrm>
            <a:off x="3458654" y="4104083"/>
            <a:ext cx="5857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B4ECB02-98A7-3709-B290-182F3077CA45}"/>
              </a:ext>
            </a:extLst>
          </p:cNvPr>
          <p:cNvSpPr txBox="1"/>
          <p:nvPr/>
        </p:nvSpPr>
        <p:spPr>
          <a:xfrm>
            <a:off x="3344354" y="3401881"/>
            <a:ext cx="16417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Downstream analysis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58AC1C4-0E0E-F1AA-6C41-CB4D242AB544}"/>
              </a:ext>
            </a:extLst>
          </p:cNvPr>
          <p:cNvSpPr txBox="1"/>
          <p:nvPr/>
        </p:nvSpPr>
        <p:spPr>
          <a:xfrm>
            <a:off x="4144455" y="3865334"/>
            <a:ext cx="213231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Sample level phenotype prediction</a:t>
            </a:r>
          </a:p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DEG analysis</a:t>
            </a:r>
          </a:p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Pathway analysis</a:t>
            </a:r>
          </a:p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Signature making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61341B7-6704-1A04-6933-DCD6F2089810}"/>
              </a:ext>
            </a:extLst>
          </p:cNvPr>
          <p:cNvSpPr txBox="1"/>
          <p:nvPr/>
        </p:nvSpPr>
        <p:spPr>
          <a:xfrm>
            <a:off x="24522" y="43233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08E9724-31A3-27FD-28A5-781D884E74DC}"/>
              </a:ext>
            </a:extLst>
          </p:cNvPr>
          <p:cNvSpPr txBox="1"/>
          <p:nvPr/>
        </p:nvSpPr>
        <p:spPr>
          <a:xfrm>
            <a:off x="23983" y="481111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A101BF7-72C1-8BE9-EEA4-2E90B804E455}"/>
              </a:ext>
            </a:extLst>
          </p:cNvPr>
          <p:cNvSpPr/>
          <p:nvPr/>
        </p:nvSpPr>
        <p:spPr>
          <a:xfrm>
            <a:off x="357728" y="5207921"/>
            <a:ext cx="1143000" cy="11001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Dataset 1</a:t>
            </a:r>
          </a:p>
          <a:p>
            <a:pPr algn="ctr"/>
            <a:r>
              <a:rPr lang="en-US" dirty="0"/>
              <a:t>UMAP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DD6060C-6FB4-5C06-8A27-0F3E4ED8F556}"/>
              </a:ext>
            </a:extLst>
          </p:cNvPr>
          <p:cNvCxnSpPr/>
          <p:nvPr/>
        </p:nvCxnSpPr>
        <p:spPr>
          <a:xfrm>
            <a:off x="1652310" y="5748198"/>
            <a:ext cx="5857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BD7B1A7C-8882-0792-FDD9-E256286750D6}"/>
              </a:ext>
            </a:extLst>
          </p:cNvPr>
          <p:cNvSpPr txBox="1"/>
          <p:nvPr/>
        </p:nvSpPr>
        <p:spPr>
          <a:xfrm>
            <a:off x="1552297" y="5205275"/>
            <a:ext cx="14285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Cluster annotation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9190E7B-8926-B48A-FF94-223371D9C57A}"/>
              </a:ext>
            </a:extLst>
          </p:cNvPr>
          <p:cNvSpPr/>
          <p:nvPr/>
        </p:nvSpPr>
        <p:spPr>
          <a:xfrm>
            <a:off x="2963812" y="5205274"/>
            <a:ext cx="1143000" cy="11001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UMAP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11F8EEB-8C45-37FC-B915-60897A067BC7}"/>
              </a:ext>
            </a:extLst>
          </p:cNvPr>
          <p:cNvSpPr/>
          <p:nvPr/>
        </p:nvSpPr>
        <p:spPr>
          <a:xfrm>
            <a:off x="357728" y="6528864"/>
            <a:ext cx="1143000" cy="11001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Dataset 2</a:t>
            </a:r>
          </a:p>
          <a:p>
            <a:pPr algn="ctr"/>
            <a:r>
              <a:rPr lang="en-US" dirty="0"/>
              <a:t>UMAP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80E81D2-2DCF-BB3D-3992-7098B61A9962}"/>
              </a:ext>
            </a:extLst>
          </p:cNvPr>
          <p:cNvCxnSpPr/>
          <p:nvPr/>
        </p:nvCxnSpPr>
        <p:spPr>
          <a:xfrm>
            <a:off x="1652310" y="7069141"/>
            <a:ext cx="5857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8C60839B-23D4-A381-653B-6F583793BD98}"/>
              </a:ext>
            </a:extLst>
          </p:cNvPr>
          <p:cNvSpPr txBox="1"/>
          <p:nvPr/>
        </p:nvSpPr>
        <p:spPr>
          <a:xfrm>
            <a:off x="1552297" y="6526218"/>
            <a:ext cx="14285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Cluster annotation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0DC4A7A-6F3A-C7B4-90B0-B56173DAC23C}"/>
              </a:ext>
            </a:extLst>
          </p:cNvPr>
          <p:cNvSpPr/>
          <p:nvPr/>
        </p:nvSpPr>
        <p:spPr>
          <a:xfrm>
            <a:off x="2963812" y="6526217"/>
            <a:ext cx="1143000" cy="11001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UMAP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19A2E51F-36F0-23A3-EFC0-E0060AF9F2E4}"/>
              </a:ext>
            </a:extLst>
          </p:cNvPr>
          <p:cNvCxnSpPr/>
          <p:nvPr/>
        </p:nvCxnSpPr>
        <p:spPr>
          <a:xfrm>
            <a:off x="4246738" y="5720960"/>
            <a:ext cx="5857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52B78C48-24A4-DA2C-07AF-C2F1568B5C93}"/>
              </a:ext>
            </a:extLst>
          </p:cNvPr>
          <p:cNvSpPr txBox="1"/>
          <p:nvPr/>
        </p:nvSpPr>
        <p:spPr>
          <a:xfrm>
            <a:off x="4146725" y="4998746"/>
            <a:ext cx="1143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Phenotype-related cell identification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38B2929-B0E4-B86D-C573-536EC77AA171}"/>
              </a:ext>
            </a:extLst>
          </p:cNvPr>
          <p:cNvCxnSpPr/>
          <p:nvPr/>
        </p:nvCxnSpPr>
        <p:spPr>
          <a:xfrm>
            <a:off x="4246738" y="7041903"/>
            <a:ext cx="5857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899A4D99-F5F6-5934-3E1A-6F7F1E4B37AD}"/>
              </a:ext>
            </a:extLst>
          </p:cNvPr>
          <p:cNvSpPr txBox="1"/>
          <p:nvPr/>
        </p:nvSpPr>
        <p:spPr>
          <a:xfrm>
            <a:off x="4146725" y="6319690"/>
            <a:ext cx="1143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Phenotype-related cell identification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0508DAC-DF74-209B-7270-1AE65805DB4B}"/>
              </a:ext>
            </a:extLst>
          </p:cNvPr>
          <p:cNvSpPr/>
          <p:nvPr/>
        </p:nvSpPr>
        <p:spPr>
          <a:xfrm>
            <a:off x="5258531" y="5223235"/>
            <a:ext cx="1143000" cy="11001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Dataset 4</a:t>
            </a:r>
          </a:p>
          <a:p>
            <a:pPr algn="ctr"/>
            <a:r>
              <a:rPr lang="en-US" dirty="0"/>
              <a:t>UMAP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26F01F4-D05C-5DD4-7326-B138D93A4D0D}"/>
              </a:ext>
            </a:extLst>
          </p:cNvPr>
          <p:cNvSpPr/>
          <p:nvPr/>
        </p:nvSpPr>
        <p:spPr>
          <a:xfrm>
            <a:off x="5258531" y="6544178"/>
            <a:ext cx="1143000" cy="11001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Dataset 5</a:t>
            </a:r>
          </a:p>
          <a:p>
            <a:pPr algn="ctr"/>
            <a:r>
              <a:rPr lang="en-US" dirty="0"/>
              <a:t>UMAP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647051F-71F6-D72C-7E0D-6623E3CCD311}"/>
              </a:ext>
            </a:extLst>
          </p:cNvPr>
          <p:cNvSpPr/>
          <p:nvPr/>
        </p:nvSpPr>
        <p:spPr>
          <a:xfrm>
            <a:off x="357728" y="7792556"/>
            <a:ext cx="1143000" cy="11001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Dataset 3</a:t>
            </a:r>
          </a:p>
          <a:p>
            <a:pPr algn="ctr"/>
            <a:r>
              <a:rPr lang="en-US" dirty="0"/>
              <a:t>UMAP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AD1FF702-8DE0-FC62-0F6A-EDDD7E44912F}"/>
              </a:ext>
            </a:extLst>
          </p:cNvPr>
          <p:cNvCxnSpPr/>
          <p:nvPr/>
        </p:nvCxnSpPr>
        <p:spPr>
          <a:xfrm>
            <a:off x="1652310" y="8332833"/>
            <a:ext cx="5857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C00AA8F2-E2CA-9AFD-7226-9DC9205C45A0}"/>
              </a:ext>
            </a:extLst>
          </p:cNvPr>
          <p:cNvSpPr txBox="1"/>
          <p:nvPr/>
        </p:nvSpPr>
        <p:spPr>
          <a:xfrm>
            <a:off x="1552297" y="7789910"/>
            <a:ext cx="14285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Cluster annotation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09B502D-D421-C72A-BF4B-EDAE8B0868EB}"/>
              </a:ext>
            </a:extLst>
          </p:cNvPr>
          <p:cNvSpPr/>
          <p:nvPr/>
        </p:nvSpPr>
        <p:spPr>
          <a:xfrm>
            <a:off x="2963812" y="7789909"/>
            <a:ext cx="1143000" cy="11001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UMAP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08717C0-B989-57F6-6D26-8462D082497F}"/>
              </a:ext>
            </a:extLst>
          </p:cNvPr>
          <p:cNvCxnSpPr/>
          <p:nvPr/>
        </p:nvCxnSpPr>
        <p:spPr>
          <a:xfrm>
            <a:off x="4246738" y="8305595"/>
            <a:ext cx="5857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92236DAD-90B5-E2BC-6358-828F532BDCDA}"/>
              </a:ext>
            </a:extLst>
          </p:cNvPr>
          <p:cNvSpPr txBox="1"/>
          <p:nvPr/>
        </p:nvSpPr>
        <p:spPr>
          <a:xfrm>
            <a:off x="4146725" y="7583382"/>
            <a:ext cx="1143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Phenotype-related cell identification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B012CA5-B622-9AE3-1417-DE2DAC3EFB5B}"/>
              </a:ext>
            </a:extLst>
          </p:cNvPr>
          <p:cNvSpPr/>
          <p:nvPr/>
        </p:nvSpPr>
        <p:spPr>
          <a:xfrm>
            <a:off x="5258531" y="7807870"/>
            <a:ext cx="1143000" cy="11001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Dataset 6</a:t>
            </a:r>
          </a:p>
          <a:p>
            <a:pPr algn="ctr"/>
            <a:r>
              <a:rPr lang="en-US" dirty="0"/>
              <a:t>UMAP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532F55F-C442-CDEE-589E-72787C177351}"/>
              </a:ext>
            </a:extLst>
          </p:cNvPr>
          <p:cNvSpPr txBox="1"/>
          <p:nvPr/>
        </p:nvSpPr>
        <p:spPr>
          <a:xfrm>
            <a:off x="505540" y="8974514"/>
            <a:ext cx="7319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Training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9E35844-4744-B7E2-2525-0732DDA9D085}"/>
              </a:ext>
            </a:extLst>
          </p:cNvPr>
          <p:cNvSpPr txBox="1"/>
          <p:nvPr/>
        </p:nvSpPr>
        <p:spPr>
          <a:xfrm>
            <a:off x="5535749" y="8968970"/>
            <a:ext cx="4673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Test</a:t>
            </a:r>
          </a:p>
        </p:txBody>
      </p:sp>
    </p:spTree>
    <p:extLst>
      <p:ext uri="{BB962C8B-B14F-4D97-AF65-F5344CB8AC3E}">
        <p14:creationId xmlns:p14="http://schemas.microsoft.com/office/powerpoint/2010/main" val="20176037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135209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160032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827957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110356</TotalTime>
  <Words>489</Words>
  <Application>Microsoft Macintosh PowerPoint</Application>
  <PresentationFormat>A4 Paper (210x297 mm)</PresentationFormat>
  <Paragraphs>105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picb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Work report</dc:title>
  <dc:creator>Tiangen Chang</dc:creator>
  <cp:lastModifiedBy>Tiangen Chang (NIH/NCI)</cp:lastModifiedBy>
  <cp:revision>1890</cp:revision>
  <dcterms:created xsi:type="dcterms:W3CDTF">2022-01-17T23:31:35Z</dcterms:created>
  <dcterms:modified xsi:type="dcterms:W3CDTF">2023-07-18T21:16:23Z</dcterms:modified>
</cp:coreProperties>
</file>